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1"/>
  </p:notesMasterIdLst>
  <p:sldIdLst>
    <p:sldId id="257" r:id="rId3"/>
    <p:sldId id="264" r:id="rId4"/>
    <p:sldId id="259" r:id="rId5"/>
    <p:sldId id="265" r:id="rId6"/>
    <p:sldId id="260" r:id="rId7"/>
    <p:sldId id="263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osis" pitchFamily="2" charset="77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5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39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D461E-CAB8-1C99-2CCA-08D5F86AB9BA}"/>
              </a:ext>
            </a:extLst>
          </p:cNvPr>
          <p:cNvSpPr txBox="1"/>
          <p:nvPr/>
        </p:nvSpPr>
        <p:spPr>
          <a:xfrm>
            <a:off x="1035423" y="1819834"/>
            <a:ext cx="7073153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295269"/>
              </a:buClr>
              <a:buFont typeface="Arial"/>
              <a:buNone/>
            </a:pPr>
            <a:r>
              <a:rPr lang="en-GB" sz="4000" b="1" dirty="0">
                <a:solidFill>
                  <a:schemeClr val="l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rPr>
              <a:t>Churn rates - </a:t>
            </a:r>
            <a:r>
              <a:rPr lang="en-GB" sz="4000" b="1" dirty="0" err="1">
                <a:solidFill>
                  <a:schemeClr val="l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rPr>
              <a:t>Codeflix</a:t>
            </a:r>
            <a:endParaRPr lang="en-GB" sz="4000" b="1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 err="1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Analyze</a:t>
            </a:r>
            <a:r>
              <a:rPr lang="en-GB" b="1" dirty="0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 </a:t>
            </a:r>
            <a:r>
              <a:rPr lang="en-GB" sz="1400" b="1" dirty="0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Andrea </a:t>
            </a:r>
            <a:r>
              <a:rPr lang="en-GB" sz="1400" b="1" dirty="0" err="1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Hideg</a:t>
            </a:r>
            <a:endParaRPr lang="en-GB" sz="1400" b="1" dirty="0">
              <a:solidFill>
                <a:srgbClr val="EFEFEF"/>
              </a:solidFill>
              <a:latin typeface="Arial" panose="020B0604020202020204" pitchFamily="34" charset="0"/>
              <a:ea typeface="Roboto Thin"/>
              <a:cs typeface="Arial" panose="020B0604020202020204" pitchFamily="34" charset="0"/>
              <a:sym typeface="Roboto Th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dirty="0">
                <a:solidFill>
                  <a:srgbClr val="EFEFEF"/>
                </a:solidFill>
                <a:latin typeface="Arial" panose="020B0604020202020204" pitchFamily="34" charset="0"/>
                <a:ea typeface="Roboto Thin"/>
                <a:cs typeface="Arial" panose="020B0604020202020204" pitchFamily="34" charset="0"/>
                <a:sym typeface="Roboto Thin"/>
              </a:rPr>
              <a:t>10.01.2024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4">
            <a:extLst>
              <a:ext uri="{FF2B5EF4-FFF2-40B4-BE49-F238E27FC236}">
                <a16:creationId xmlns:a16="http://schemas.microsoft.com/office/drawing/2014/main" id="{1A2B2FA8-BA79-C751-93B8-E95EE6D35938}"/>
              </a:ext>
            </a:extLst>
          </p:cNvPr>
          <p:cNvSpPr txBox="1">
            <a:spLocks/>
          </p:cNvSpPr>
          <p:nvPr/>
        </p:nvSpPr>
        <p:spPr>
          <a:xfrm>
            <a:off x="311700" y="140224"/>
            <a:ext cx="8520600" cy="935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400" b="1" dirty="0">
                <a:solidFill>
                  <a:srgbClr val="295269"/>
                </a:solidFill>
              </a:rPr>
              <a:t>Table of Contents</a:t>
            </a:r>
            <a:endParaRPr lang="en-GB" sz="4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FC9AD-9014-ABE1-F0A5-775E6BC502AD}"/>
              </a:ext>
            </a:extLst>
          </p:cNvPr>
          <p:cNvSpPr txBox="1"/>
          <p:nvPr/>
        </p:nvSpPr>
        <p:spPr>
          <a:xfrm>
            <a:off x="564777" y="1461247"/>
            <a:ext cx="79696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 action="ppaction://hlinksldjump"/>
              </a:rPr>
              <a:t>1. </a:t>
            </a:r>
            <a:r>
              <a:rPr lang="en-GB" sz="2000" dirty="0" err="1">
                <a:hlinkClick r:id="rId3" action="ppaction://hlinksldjump"/>
              </a:rPr>
              <a:t>Codeflix</a:t>
            </a:r>
            <a:endParaRPr lang="en-GB" sz="2000" dirty="0"/>
          </a:p>
          <a:p>
            <a:pPr lvl="1"/>
            <a:r>
              <a:rPr lang="en-GB" sz="2000" dirty="0"/>
              <a:t>	</a:t>
            </a:r>
            <a:r>
              <a:rPr lang="en-GB" sz="2000" dirty="0">
                <a:hlinkClick r:id="rId4" action="ppaction://hlinksldjump"/>
              </a:rPr>
              <a:t>1.1 Dataset</a:t>
            </a:r>
            <a:endParaRPr lang="en-GB" sz="2000" dirty="0"/>
          </a:p>
          <a:p>
            <a:pPr lvl="1"/>
            <a:r>
              <a:rPr lang="en-GB" sz="2000" dirty="0"/>
              <a:t>	</a:t>
            </a:r>
            <a:r>
              <a:rPr lang="en-GB" sz="2000" dirty="0">
                <a:hlinkClick r:id="rId5" action="ppaction://hlinksldjump"/>
              </a:rPr>
              <a:t>1.2. Basic details about </a:t>
            </a:r>
            <a:r>
              <a:rPr lang="en-GB" sz="2000" dirty="0" err="1">
                <a:hlinkClick r:id="rId5" action="ppaction://hlinksldjump"/>
              </a:rPr>
              <a:t>Codeflix</a:t>
            </a:r>
            <a:endParaRPr lang="en-GB" sz="2000" dirty="0"/>
          </a:p>
          <a:p>
            <a:r>
              <a:rPr lang="en-GB" sz="2000" dirty="0">
                <a:hlinkClick r:id="rId6" action="ppaction://hlinksldjump"/>
              </a:rPr>
              <a:t>2. Segments</a:t>
            </a:r>
            <a:endParaRPr lang="en-GB" sz="2000" dirty="0"/>
          </a:p>
          <a:p>
            <a:pPr lvl="3"/>
            <a:r>
              <a:rPr lang="en-GB" sz="2000" dirty="0"/>
              <a:t>	</a:t>
            </a:r>
            <a:r>
              <a:rPr lang="en-GB" sz="2000" dirty="0">
                <a:hlinkClick r:id="rId7" action="ppaction://hlinksldjump"/>
              </a:rPr>
              <a:t>2.1. Segments, overall churn rate trends</a:t>
            </a:r>
            <a:endParaRPr lang="en-GB" sz="2000" dirty="0"/>
          </a:p>
          <a:p>
            <a:pPr lvl="3"/>
            <a:r>
              <a:rPr lang="en-GB" sz="2000" dirty="0"/>
              <a:t>	</a:t>
            </a:r>
            <a:r>
              <a:rPr lang="en-GB" sz="2000" dirty="0">
                <a:hlinkClick r:id="rId8" action="ppaction://hlinksldjump"/>
              </a:rPr>
              <a:t>2.2. Segments comparison</a:t>
            </a: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8473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rPr>
              <a:t>1. </a:t>
            </a:r>
            <a:r>
              <a:rPr lang="en-GB" sz="4400" b="1" dirty="0" err="1">
                <a:solidFill>
                  <a:schemeClr val="l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rPr>
              <a:t>Codeflix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48E440-268B-D7EF-7C11-0F774561FD61}"/>
              </a:ext>
            </a:extLst>
          </p:cNvPr>
          <p:cNvSpPr txBox="1"/>
          <p:nvPr/>
        </p:nvSpPr>
        <p:spPr>
          <a:xfrm>
            <a:off x="699247" y="1449486"/>
            <a:ext cx="7467600" cy="199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provided to you contains one SQL table, subscriptions. Within the table, there are 4 columns: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b="1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the subscription id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b="1" i="0" u="none" strike="noStrike" dirty="0" err="1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subscription_start</a:t>
            </a: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the start date of the subscription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b="1" i="0" u="none" strike="noStrike" dirty="0" err="1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subscription_end</a:t>
            </a: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the end date of the subscription</a:t>
            </a:r>
          </a:p>
          <a:p>
            <a:pPr marL="1714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200" b="1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</a:t>
            </a: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- this identifies which segment the subscription owner belongs to</a:t>
            </a:r>
          </a:p>
          <a:p>
            <a:pPr algn="l">
              <a:lnSpc>
                <a:spcPct val="150000"/>
              </a:lnSpc>
            </a:pPr>
            <a:r>
              <a:rPr lang="en-GB" sz="1200" b="0" i="0" u="none" strike="noStrike" dirty="0" err="1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Codeflix</a:t>
            </a:r>
            <a:r>
              <a:rPr lang="en-GB" sz="1200" b="0" i="0" u="none" strike="noStrike" dirty="0">
                <a:solidFill>
                  <a:srgbClr val="1016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requires a minimum subscription length of 31 days, so a user can never start and end their subscription in the same month.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CF389-24CC-0615-C998-E7FBDD7BA9AA}"/>
              </a:ext>
            </a:extLst>
          </p:cNvPr>
          <p:cNvSpPr txBox="1"/>
          <p:nvPr/>
        </p:nvSpPr>
        <p:spPr>
          <a:xfrm>
            <a:off x="564776" y="699246"/>
            <a:ext cx="801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95269"/>
                </a:solidFill>
              </a:rPr>
              <a:t>1.1. Dataset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4324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48947" y="292625"/>
            <a:ext cx="8520600" cy="58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1.2. Basic details about </a:t>
            </a:r>
            <a:r>
              <a:rPr lang="en-GB" sz="2400" b="1" dirty="0" err="1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Codeflix</a:t>
            </a:r>
            <a:endParaRPr sz="2400" b="1" dirty="0">
              <a:solidFill>
                <a:srgbClr val="29526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66463" y="861581"/>
            <a:ext cx="5586331" cy="298427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company has been operating for 4 months. They started in December 2016. The cancellation isn´t possible within the first month, so we have enough data for 2017 January, February and March to calculate churn rate.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table below shows the columns of the data table and some rows. The table has 2000 rows. The table below is an excerpt from the subscription data table. I grouped the data by segment.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Users have a minimum subscription </a:t>
            </a:r>
            <a:r>
              <a:rPr lang="en-US" sz="12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lenght</a:t>
            </a: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of 31 days, that´s why we don´t have data regarding subscription end for December 2016.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36E352-BC75-04B0-BD1F-59B97D742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95321"/>
              </p:ext>
            </p:extLst>
          </p:nvPr>
        </p:nvGraphicFramePr>
        <p:xfrm>
          <a:off x="3781786" y="3778320"/>
          <a:ext cx="5120165" cy="127298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92192">
                  <a:extLst>
                    <a:ext uri="{9D8B030D-6E8A-4147-A177-3AD203B41FA5}">
                      <a16:colId xmlns:a16="http://schemas.microsoft.com/office/drawing/2014/main" val="3854842916"/>
                    </a:ext>
                  </a:extLst>
                </a:gridCol>
                <a:gridCol w="1650304">
                  <a:extLst>
                    <a:ext uri="{9D8B030D-6E8A-4147-A177-3AD203B41FA5}">
                      <a16:colId xmlns:a16="http://schemas.microsoft.com/office/drawing/2014/main" val="1407265663"/>
                    </a:ext>
                  </a:extLst>
                </a:gridCol>
                <a:gridCol w="1658470">
                  <a:extLst>
                    <a:ext uri="{9D8B030D-6E8A-4147-A177-3AD203B41FA5}">
                      <a16:colId xmlns:a16="http://schemas.microsoft.com/office/drawing/2014/main" val="395991396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25558834"/>
                    </a:ext>
                  </a:extLst>
                </a:gridCol>
              </a:tblGrid>
              <a:tr h="584887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19191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noProof="0" dirty="0" err="1">
                          <a:solidFill>
                            <a:srgbClr val="19191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subscription_start</a:t>
                      </a:r>
                      <a:endParaRPr lang="en-GB" sz="1200" noProof="0" dirty="0">
                        <a:solidFill>
                          <a:srgbClr val="19191A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noProof="0">
                          <a:solidFill>
                            <a:srgbClr val="19191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subscription_end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noProof="0" dirty="0">
                          <a:solidFill>
                            <a:srgbClr val="19191A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532278"/>
                  </a:ext>
                </a:extLst>
              </a:tr>
              <a:tr h="344051"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T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303797"/>
                  </a:ext>
                </a:extLst>
              </a:tr>
              <a:tr h="344051">
                <a:tc>
                  <a:txBody>
                    <a:bodyPr/>
                    <a:lstStyle/>
                    <a:p>
                      <a:pPr algn="ctr"/>
                      <a:r>
                        <a:rPr lang="en-AT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911463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9AD95026-A250-D2E6-727C-854B1A67ABAA}"/>
              </a:ext>
            </a:extLst>
          </p:cNvPr>
          <p:cNvSpPr txBox="1"/>
          <p:nvPr/>
        </p:nvSpPr>
        <p:spPr>
          <a:xfrm>
            <a:off x="5898031" y="861581"/>
            <a:ext cx="3079506" cy="1452283"/>
          </a:xfrm>
          <a:prstGeom prst="rect">
            <a:avLst/>
          </a:prstGeom>
          <a:solidFill>
            <a:srgbClr val="0018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SELECT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MIN</a:t>
            </a:r>
            <a:r>
              <a:rPr lang="en-GB" sz="1050" u="none" strike="noStrike" dirty="0">
                <a:solidFill>
                  <a:srgbClr val="EA6C8B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05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subscription_start</a:t>
            </a:r>
            <a:r>
              <a:rPr lang="en-GB" sz="1050" u="none" strike="noStrike" dirty="0">
                <a:solidFill>
                  <a:srgbClr val="EA6C8B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en-GB" sz="1050" u="none" strike="noStrike" dirty="0">
                <a:solidFill>
                  <a:srgbClr val="EA6C8B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050" u="none" strike="noStrike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subscription_start</a:t>
            </a:r>
            <a:r>
              <a:rPr lang="en-GB" sz="1050" u="none" strike="noStrike" dirty="0">
                <a:solidFill>
                  <a:srgbClr val="EA6C8B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105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subscriptions;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  <a:sym typeface="Roboto Black"/>
              </a:rPr>
              <a:t>2. Segments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38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92625"/>
            <a:ext cx="86543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2.1 Segments, overall </a:t>
            </a:r>
            <a:r>
              <a:rPr lang="en" sz="2400" b="1" dirty="0" err="1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ch</a:t>
            </a:r>
            <a:r>
              <a:rPr lang="en-GB" sz="2400" b="1" dirty="0" err="1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ur</a:t>
            </a:r>
            <a:r>
              <a:rPr lang="en" sz="2400" b="1" dirty="0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n rate trend</a:t>
            </a:r>
            <a:endParaRPr sz="2400" b="1" dirty="0">
              <a:solidFill>
                <a:srgbClr val="29526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959169"/>
          </a:xfrm>
          <a:prstGeom prst="rect">
            <a:avLst/>
          </a:prstGeom>
          <a:solidFill>
            <a:srgbClr val="00184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SELECT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*</a:t>
            </a:r>
          </a:p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subscriptions</a:t>
            </a:r>
          </a:p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segment</a:t>
            </a:r>
          </a:p>
          <a:p>
            <a:pPr algn="l"/>
            <a:r>
              <a:rPr lang="en-GB" sz="1050" u="none" strike="noStrike" dirty="0">
                <a:solidFill>
                  <a:srgbClr val="B3CCFF"/>
                </a:solidFill>
                <a:effectLst/>
                <a:latin typeface="Arial" panose="020B0604020202020204" pitchFamily="34" charset="0"/>
              </a:rPr>
              <a:t>LIMIT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050" u="none" strike="noStrike" dirty="0">
                <a:solidFill>
                  <a:srgbClr val="FF8973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en-GB" sz="105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370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Codeflix</a:t>
            </a: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has 2 segments: 87 and 30. The following slides showcase the analysis of these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overall churn trend shows that segment 30 is more popular than segment 87.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77975" y="292625"/>
            <a:ext cx="8654325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2.2 Segments comparison</a:t>
            </a:r>
            <a:endParaRPr sz="2400" b="1" dirty="0">
              <a:solidFill>
                <a:srgbClr val="295269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churn rate is higher in the segment 87 and it grows with the time. In March 48% of the users deleted their subscription in this segment. This shows that segment 87 is getting less popular.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segment 30 performs better, the churn rates are low, however in March it slightly increased compared to the previous 2 months.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company should focus on expanding the segment 30. They should try to improve segment 87, cause the churn rate shows a growing trend and in March it reached 48,59%, which means that almost half of the new subscribers deleted their subscription in March.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217711074"/>
              </p:ext>
            </p:extLst>
          </p:nvPr>
        </p:nvGraphicFramePr>
        <p:xfrm>
          <a:off x="5275700" y="1201263"/>
          <a:ext cx="3228220" cy="20873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33076">
                  <a:extLst>
                    <a:ext uri="{9D8B030D-6E8A-4147-A177-3AD203B41FA5}">
                      <a16:colId xmlns:a16="http://schemas.microsoft.com/office/drawing/2014/main" val="27077032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01.12.16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01.01.17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25,18%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7,56%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>
                          <a:effectLst/>
                        </a:rPr>
                        <a:t>01.02.17</a:t>
                      </a:r>
                      <a:endParaRPr lang="en-A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32,03%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7,34%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>
                          <a:effectLst/>
                        </a:rPr>
                        <a:t>01.03.17</a:t>
                      </a:r>
                      <a:endParaRPr lang="en-AT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48,59%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T" sz="1200" u="none" strike="noStrike" dirty="0">
                          <a:effectLst/>
                        </a:rPr>
                        <a:t>11,73%</a:t>
                      </a:r>
                      <a:endParaRPr lang="en-A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479</Words>
  <Application>Microsoft Macintosh PowerPoint</Application>
  <PresentationFormat>On-screen Show (16:9)</PresentationFormat>
  <Paragraphs>71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Dosis</vt:lpstr>
      <vt:lpstr>Calibri</vt:lpstr>
      <vt:lpstr>Roboto</vt:lpstr>
      <vt:lpstr>Courier New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Andrea Hideg</cp:lastModifiedBy>
  <cp:revision>15</cp:revision>
  <dcterms:modified xsi:type="dcterms:W3CDTF">2024-01-16T09:52:47Z</dcterms:modified>
</cp:coreProperties>
</file>